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2" r:id="rId3"/>
    <p:sldId id="263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64" r:id="rId12"/>
    <p:sldId id="265" r:id="rId13"/>
    <p:sldId id="270" r:id="rId14"/>
    <p:sldId id="280" r:id="rId15"/>
    <p:sldId id="281" r:id="rId16"/>
    <p:sldId id="271" r:id="rId17"/>
    <p:sldId id="266" r:id="rId18"/>
    <p:sldId id="260" r:id="rId19"/>
    <p:sldId id="269" r:id="rId20"/>
    <p:sldId id="267" r:id="rId21"/>
    <p:sldId id="268" r:id="rId22"/>
    <p:sldId id="26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515"/>
    <p:restoredTop sz="94660"/>
  </p:normalViewPr>
  <p:slideViewPr>
    <p:cSldViewPr>
      <p:cViewPr varScale="1">
        <p:scale>
          <a:sx n="92" d="100"/>
          <a:sy n="92" d="100"/>
        </p:scale>
        <p:origin x="184" y="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jpe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FCF08-ECF5-3E44-AD97-322AE3BC0146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ABCA9-680E-FA4A-8FAB-8D0446DB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51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4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0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NEMS </a:t>
            </a:r>
            <a:r>
              <a:rPr lang="en-US" dirty="0" smtClean="0"/>
              <a:t>planning Part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LBHB Lab Meeting</a:t>
            </a:r>
          </a:p>
          <a:p>
            <a:r>
              <a:rPr lang="en-US" dirty="0" smtClean="0"/>
              <a:t>August 17, </a:t>
            </a:r>
            <a:r>
              <a:rPr lang="en-US" dirty="0" smtClean="0"/>
              <a:t>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41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 about state-dependent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Daniela </a:t>
            </a:r>
          </a:p>
          <a:p>
            <a:pPr lvl="1"/>
            <a:r>
              <a:rPr lang="en-US" dirty="0" smtClean="0"/>
              <a:t>passive vs. active, easy vs. hard (discrete)</a:t>
            </a:r>
          </a:p>
          <a:p>
            <a:r>
              <a:rPr lang="en-US" dirty="0" smtClean="0"/>
              <a:t>Zack</a:t>
            </a:r>
          </a:p>
          <a:p>
            <a:pPr lvl="1"/>
            <a:r>
              <a:rPr lang="en-US" dirty="0" smtClean="0"/>
              <a:t>pupil (continuous)</a:t>
            </a:r>
          </a:p>
          <a:p>
            <a:pPr lvl="1"/>
            <a:r>
              <a:rPr lang="en-US" dirty="0" smtClean="0"/>
              <a:t>pupil &amp; behavior (hybrid </a:t>
            </a:r>
            <a:r>
              <a:rPr lang="en-US" dirty="0" err="1" smtClean="0"/>
              <a:t>continuous+discrete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Mateo</a:t>
            </a:r>
          </a:p>
          <a:p>
            <a:pPr lvl="1"/>
            <a:r>
              <a:rPr lang="en-US" dirty="0" smtClean="0"/>
              <a:t>jittered vs. non-jittered SSA (discrete)</a:t>
            </a:r>
          </a:p>
          <a:p>
            <a:r>
              <a:rPr lang="en-US" dirty="0" smtClean="0"/>
              <a:t>Charlie</a:t>
            </a:r>
          </a:p>
          <a:p>
            <a:pPr lvl="1"/>
            <a:r>
              <a:rPr lang="en-US" dirty="0" smtClean="0"/>
              <a:t>network (latent) state (continuous)</a:t>
            </a:r>
          </a:p>
          <a:p>
            <a:r>
              <a:rPr lang="en-US" dirty="0" err="1" smtClean="0"/>
              <a:t>Jesyin</a:t>
            </a:r>
            <a:endParaRPr lang="en-US" dirty="0" smtClean="0"/>
          </a:p>
          <a:p>
            <a:pPr lvl="1"/>
            <a:r>
              <a:rPr lang="en-US" dirty="0" smtClean="0"/>
              <a:t>VNS vs. no VNS (discrete)</a:t>
            </a:r>
          </a:p>
          <a:p>
            <a:pPr lvl="1"/>
            <a:r>
              <a:rPr lang="en-US" dirty="0" smtClean="0"/>
              <a:t>learning trajectory (continuous)</a:t>
            </a:r>
          </a:p>
          <a:p>
            <a:r>
              <a:rPr lang="en-US" dirty="0" smtClean="0"/>
              <a:t>Luke</a:t>
            </a:r>
          </a:p>
          <a:p>
            <a:pPr lvl="1"/>
            <a:r>
              <a:rPr lang="en-US" dirty="0" smtClean="0"/>
              <a:t>Coherent vs. incoherent, attention (discrete)</a:t>
            </a:r>
          </a:p>
        </p:txBody>
      </p:sp>
    </p:spTree>
    <p:extLst>
      <p:ext uri="{BB962C8B-B14F-4D97-AF65-F5344CB8AC3E}">
        <p14:creationId xmlns:p14="http://schemas.microsoft.com/office/powerpoint/2010/main" val="88906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NEMS – all the parts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24" y="838200"/>
            <a:ext cx="7674576" cy="581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– the model engine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, </m:t>
                      </m:r>
                      <m:r>
                        <a:rPr lang="en-US" b="0" i="1" smtClean="0">
                          <a:latin typeface="Cambria Math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∙,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groupChr>
                      <m:r>
                        <a:rPr lang="en-US" b="0" i="1" smtClean="0">
                          <a:latin typeface="Cambria Math" charset="0"/>
                        </a:rPr>
                        <m:t>𝑟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𝑡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522628" y="1141155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Basic model: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1904656" y="167242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“Engine”: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4400" y="2514600"/>
            <a:ext cx="724570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Starting point: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stimulus –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s(f, t, </a:t>
            </a:r>
            <a:r>
              <a:rPr lang="en-US" i="1" dirty="0" err="1" smtClean="0">
                <a:latin typeface="Cambria Math" charset="0"/>
                <a:ea typeface="Cambria Math" charset="0"/>
                <a:cs typeface="Cambria Math" charset="0"/>
              </a:rPr>
              <a:t>stimidx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 </a:t>
            </a:r>
            <a:r>
              <a:rPr lang="en-US" dirty="0" smtClean="0"/>
              <a:t>– call this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i="1" baseline="-25000" dirty="0" smtClean="0">
                <a:latin typeface="Cambria Math" charset="0"/>
                <a:ea typeface="Cambria Math" charset="0"/>
                <a:cs typeface="Cambria Math" charset="0"/>
              </a:rPr>
              <a:t>0</a:t>
            </a:r>
            <a:endParaRPr lang="en-US" i="1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response –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r(t, rep, </a:t>
            </a:r>
            <a:r>
              <a:rPr lang="en-US" i="1" dirty="0" err="1" smtClean="0">
                <a:latin typeface="Cambria Math" charset="0"/>
                <a:ea typeface="Cambria Math" charset="0"/>
                <a:cs typeface="Cambria Math" charset="0"/>
              </a:rPr>
              <a:t>stimidx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pupil –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p(t, rep, </a:t>
            </a:r>
            <a:r>
              <a:rPr lang="en-US" i="1" dirty="0" err="1" smtClean="0">
                <a:latin typeface="Cambria Math" charset="0"/>
                <a:ea typeface="Cambria Math" charset="0"/>
                <a:cs typeface="Cambria Math" charset="0"/>
              </a:rPr>
              <a:t>stimidx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“state” (attention, VNS, </a:t>
            </a:r>
            <a:r>
              <a:rPr lang="en-US" dirty="0" err="1" smtClean="0"/>
              <a:t>etc</a:t>
            </a:r>
            <a:r>
              <a:rPr lang="en-US" dirty="0" smtClean="0"/>
              <a:t>) -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c(t, rep, </a:t>
            </a:r>
            <a:r>
              <a:rPr lang="en-US" i="1" dirty="0" err="1" smtClean="0">
                <a:latin typeface="Cambria Math" charset="0"/>
                <a:ea typeface="Cambria Math" charset="0"/>
                <a:cs typeface="Cambria Math" charset="0"/>
              </a:rPr>
              <a:t>stimidx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  <a:b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</a:br>
            <a:r>
              <a:rPr lang="en-US" dirty="0" smtClean="0"/>
              <a:t>(state usually changes slowly between blocks, but could change quickly) </a:t>
            </a:r>
          </a:p>
          <a:p>
            <a:endParaRPr lang="en-US" dirty="0"/>
          </a:p>
          <a:p>
            <a:r>
              <a:rPr lang="en-US" dirty="0" smtClean="0"/>
              <a:t>Things to fit at each stage, 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i="1" baseline="-25000" dirty="0">
                <a:latin typeface="Cambria Math" charset="0"/>
                <a:ea typeface="Cambria Math" charset="0"/>
                <a:cs typeface="Cambria Math" charset="0"/>
              </a:rPr>
              <a:t>i+1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=f</a:t>
            </a:r>
            <a:r>
              <a:rPr lang="en-US" i="1" baseline="-25000" dirty="0">
                <a:latin typeface="Cambria Math" charset="0"/>
                <a:ea typeface="Cambria Math" charset="0"/>
                <a:cs typeface="Cambria Math" charset="0"/>
              </a:rPr>
              <a:t>i</a:t>
            </a:r>
            <a:r>
              <a:rPr lang="en-US" dirty="0">
                <a:latin typeface="Cambria Math" charset="0"/>
                <a:ea typeface="Cambria Math" charset="0"/>
                <a:cs typeface="Cambria Math" charset="0"/>
              </a:rPr>
              <a:t>(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i="1" baseline="-25000" dirty="0">
                <a:latin typeface="Cambria Math" charset="0"/>
                <a:ea typeface="Cambria Math" charset="0"/>
                <a:cs typeface="Cambria Math" charset="0"/>
              </a:rPr>
              <a:t>i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, </a:t>
            </a:r>
            <a:r>
              <a:rPr lang="en-US" i="1" dirty="0" err="1">
                <a:latin typeface="Cambria Math" charset="0"/>
                <a:ea typeface="Cambria Math" charset="0"/>
                <a:cs typeface="Cambria Math" charset="0"/>
              </a:rPr>
              <a:t>θ</a:t>
            </a:r>
            <a:r>
              <a:rPr lang="en-US" i="1" baseline="-25000" dirty="0" err="1">
                <a:latin typeface="Cambria Math" charset="0"/>
                <a:ea typeface="Cambria Math" charset="0"/>
                <a:cs typeface="Cambria Math" charset="0"/>
              </a:rPr>
              <a:t>i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  <a:r>
              <a:rPr lang="en-US" dirty="0" smtClean="0"/>
              <a:t>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STRF :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h(f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,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u), </a:t>
            </a:r>
            <a:r>
              <a:rPr lang="en-US" i="1" dirty="0" err="1" smtClean="0">
                <a:latin typeface="Cambria Math" charset="0"/>
                <a:ea typeface="Cambria Math" charset="0"/>
                <a:cs typeface="Cambria Math" charset="0"/>
              </a:rPr>
              <a:t>θ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=</a:t>
            </a:r>
            <a:r>
              <a:rPr lang="en-US" i="1" dirty="0" smtClean="0">
                <a:ea typeface="Cambria Math" charset="0"/>
                <a:cs typeface="Cambria Math" charset="0"/>
              </a:rPr>
              <a:t>STRF weights + baseline</a:t>
            </a:r>
            <a:br>
              <a:rPr lang="en-US" i="1" dirty="0" smtClean="0">
                <a:ea typeface="Cambria Math" charset="0"/>
                <a:cs typeface="Cambria Math" charset="0"/>
              </a:rPr>
            </a:b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i="1" baseline="-25000" dirty="0" smtClean="0">
                <a:latin typeface="Cambria Math" charset="0"/>
                <a:ea typeface="Cambria Math" charset="0"/>
                <a:cs typeface="Cambria Math" charset="0"/>
              </a:rPr>
              <a:t>i+1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=h(f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, u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 * x</a:t>
            </a:r>
            <a:r>
              <a:rPr lang="en-US" i="1" baseline="-25000" dirty="0" smtClean="0">
                <a:latin typeface="Cambria Math" charset="0"/>
                <a:ea typeface="Cambria Math" charset="0"/>
                <a:cs typeface="Cambria Math" charset="0"/>
              </a:rPr>
              <a:t>i</a:t>
            </a:r>
            <a:endParaRPr lang="en-US" i="1" dirty="0">
              <a:ea typeface="Cambria Math" charset="0"/>
              <a:cs typeface="Cambria Math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State-dependent STRF: 	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h</a:t>
            </a:r>
            <a:r>
              <a:rPr lang="en-US" i="1" baseline="-25000" dirty="0" smtClean="0"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(f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, u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) if c=1</a:t>
            </a:r>
            <a:b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</a:b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			h</a:t>
            </a:r>
            <a:r>
              <a:rPr lang="en-US" i="1" baseline="-25000" dirty="0" smtClean="0">
                <a:latin typeface="Cambria Math" charset="0"/>
                <a:ea typeface="Cambria Math" charset="0"/>
                <a:cs typeface="Cambria Math" charset="0"/>
              </a:rPr>
              <a:t>2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(f</a:t>
            </a:r>
            <a:r>
              <a:rPr lang="en-US" i="1" dirty="0">
                <a:latin typeface="Cambria Math" charset="0"/>
                <a:ea typeface="Cambria Math" charset="0"/>
                <a:cs typeface="Cambria Math" charset="0"/>
              </a:rPr>
              <a:t>, u) if </a:t>
            </a:r>
            <a:r>
              <a:rPr lang="en-US" i="1" dirty="0" smtClean="0">
                <a:latin typeface="Cambria Math" charset="0"/>
                <a:ea typeface="Cambria Math" charset="0"/>
                <a:cs typeface="Cambria Math" charset="0"/>
              </a:rPr>
              <a:t>c=2</a:t>
            </a:r>
            <a:r>
              <a:rPr lang="en-US" dirty="0" smtClean="0"/>
              <a:t>, 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Pupil-dependent gain: 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255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To-dos from last time, mostly done!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smtClean="0"/>
              <a:t>Model engine</a:t>
            </a:r>
          </a:p>
          <a:p>
            <a:pPr lvl="1"/>
            <a:r>
              <a:rPr lang="en-US" dirty="0" smtClean="0"/>
              <a:t>Standard module format</a:t>
            </a:r>
          </a:p>
          <a:p>
            <a:pPr lvl="1"/>
            <a:r>
              <a:rPr lang="en-US" dirty="0" smtClean="0"/>
              <a:t>Integrate contextual variables (behavior state, pupil)</a:t>
            </a:r>
          </a:p>
          <a:p>
            <a:pPr lvl="1"/>
            <a:r>
              <a:rPr lang="en-US" dirty="0" smtClean="0"/>
              <a:t>Nested cross-validation</a:t>
            </a:r>
          </a:p>
          <a:p>
            <a:endParaRPr lang="en-US" dirty="0"/>
          </a:p>
          <a:p>
            <a:r>
              <a:rPr lang="en-US" dirty="0" smtClean="0"/>
              <a:t>Fitter</a:t>
            </a:r>
          </a:p>
          <a:p>
            <a:pPr lvl="1"/>
            <a:r>
              <a:rPr lang="en-US" dirty="0" smtClean="0"/>
              <a:t>Simple gradient descent</a:t>
            </a:r>
          </a:p>
          <a:p>
            <a:pPr lvl="1"/>
            <a:r>
              <a:rPr lang="en-US" dirty="0" smtClean="0"/>
              <a:t>Iterative fitters</a:t>
            </a:r>
          </a:p>
          <a:p>
            <a:pPr lvl="1"/>
            <a:r>
              <a:rPr lang="en-US" dirty="0" smtClean="0"/>
              <a:t>Integrate with fancy fitters (</a:t>
            </a:r>
            <a:r>
              <a:rPr lang="en-US" dirty="0" err="1" smtClean="0"/>
              <a:t>eg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/>
              <a:t>Web-based </a:t>
            </a:r>
            <a:r>
              <a:rPr lang="en-US" dirty="0" smtClean="0"/>
              <a:t>model &amp; </a:t>
            </a:r>
            <a:r>
              <a:rPr lang="en-US" dirty="0"/>
              <a:t>results </a:t>
            </a:r>
            <a:r>
              <a:rPr lang="en-US" dirty="0" smtClean="0"/>
              <a:t>browser, fit launcher</a:t>
            </a:r>
          </a:p>
          <a:p>
            <a:pPr lvl="1"/>
            <a:r>
              <a:rPr lang="en-US" dirty="0" smtClean="0"/>
              <a:t>Communicate data file information, pre-processing to fitter</a:t>
            </a:r>
          </a:p>
          <a:p>
            <a:pPr lvl="1"/>
            <a:r>
              <a:rPr lang="en-US" dirty="0" smtClean="0"/>
              <a:t>Model visualization tool (</a:t>
            </a:r>
            <a:r>
              <a:rPr lang="en-US" dirty="0" err="1" smtClean="0"/>
              <a:t>narf_modelpane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Link to cluster for fitting large datasets</a:t>
            </a:r>
          </a:p>
          <a:p>
            <a:pPr lvl="1"/>
            <a:r>
              <a:rPr lang="en-US" dirty="0" smtClean="0"/>
              <a:t>User specific batches, data sets</a:t>
            </a:r>
          </a:p>
          <a:p>
            <a:pPr lvl="1"/>
            <a:r>
              <a:rPr lang="en-US" dirty="0" smtClean="0"/>
              <a:t>Data upload/management</a:t>
            </a:r>
          </a:p>
          <a:p>
            <a:pPr lvl="1"/>
            <a:endParaRPr lang="en-US" dirty="0"/>
          </a:p>
          <a:p>
            <a:r>
              <a:rPr lang="en-US" dirty="0" smtClean="0"/>
              <a:t>Preprocessing </a:t>
            </a:r>
            <a:r>
              <a:rPr lang="en-US" dirty="0"/>
              <a:t>– Matlab-to-Python data conversion</a:t>
            </a:r>
          </a:p>
          <a:p>
            <a:pPr lvl="1"/>
            <a:r>
              <a:rPr lang="en-US" i="1" dirty="0" err="1"/>
              <a:t>narf</a:t>
            </a:r>
            <a:r>
              <a:rPr lang="en-US" i="1" dirty="0"/>
              <a:t>/queue/</a:t>
            </a:r>
            <a:r>
              <a:rPr lang="en-US" i="1" dirty="0" err="1"/>
              <a:t>export_cellfile.m</a:t>
            </a:r>
            <a:r>
              <a:rPr lang="en-US" dirty="0"/>
              <a:t>: generates mat file in </a:t>
            </a:r>
            <a:r>
              <a:rPr lang="en-US" dirty="0" err="1"/>
              <a:t>nems_in_queue</a:t>
            </a:r>
            <a:r>
              <a:rPr lang="en-US" dirty="0"/>
              <a:t>/</a:t>
            </a:r>
            <a:r>
              <a:rPr lang="en-US" dirty="0" err="1"/>
              <a:t>batchXXX</a:t>
            </a:r>
            <a:r>
              <a:rPr lang="en-US" dirty="0"/>
              <a:t>/ that can be read by NEMs and is shared on the Amazon S3 cloud</a:t>
            </a:r>
          </a:p>
          <a:p>
            <a:pPr lvl="1"/>
            <a:r>
              <a:rPr lang="en-US" i="1" dirty="0" err="1"/>
              <a:t>nems.utilities.baphy_utils.load_baphy_file</a:t>
            </a:r>
            <a:r>
              <a:rPr lang="en-US" dirty="0"/>
              <a:t>: reads mat file into a python dictionary</a:t>
            </a:r>
          </a:p>
        </p:txBody>
      </p:sp>
    </p:spTree>
    <p:extLst>
      <p:ext uri="{BB962C8B-B14F-4D97-AF65-F5344CB8AC3E}">
        <p14:creationId xmlns:p14="http://schemas.microsoft.com/office/powerpoint/2010/main" val="169537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Stuff that needs to be done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5181600" cy="4906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Handling state variables</a:t>
            </a:r>
          </a:p>
          <a:p>
            <a:pPr lvl="1"/>
            <a:r>
              <a:rPr lang="en-US" dirty="0" smtClean="0"/>
              <a:t>Several pieces of code are specifically designed for “pupil” need to generalize and allow multiple state variables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Splitter/</a:t>
            </a:r>
            <a:r>
              <a:rPr lang="en-US" dirty="0" err="1" smtClean="0"/>
              <a:t>uniter</a:t>
            </a:r>
            <a:endParaRPr lang="en-US" dirty="0" smtClean="0"/>
          </a:p>
          <a:p>
            <a:pPr lvl="1"/>
            <a:r>
              <a:rPr lang="en-US" dirty="0" smtClean="0"/>
              <a:t>branch flow of data through stack depending on value of discrete state variable (attention, jitter, noise, VNS,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Population data loader</a:t>
            </a:r>
          </a:p>
          <a:p>
            <a:pPr lvl="1"/>
            <a:r>
              <a:rPr lang="en-US" dirty="0" smtClean="0"/>
              <a:t>Load all cells from a single experiment or batch</a:t>
            </a:r>
          </a:p>
          <a:p>
            <a:pPr lvl="1"/>
            <a:r>
              <a:rPr lang="en-US" dirty="0" smtClean="0"/>
              <a:t>For latent state analysis and/or stimulus reconstruction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77773" y="742171"/>
            <a:ext cx="4010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0</a:t>
            </a:r>
            <a:endParaRPr lang="en-US" baseline="-250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30986" y="2523814"/>
            <a:ext cx="9012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, s=1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37991" y="2523814"/>
            <a:ext cx="9012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, s=2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cxnSp>
        <p:nvCxnSpPr>
          <p:cNvPr id="10" name="Straight Arrow Connector 9"/>
          <p:cNvCxnSpPr>
            <a:endCxn id="6" idx="0"/>
          </p:cNvCxnSpPr>
          <p:nvPr/>
        </p:nvCxnSpPr>
        <p:spPr>
          <a:xfrm flipH="1">
            <a:off x="7181591" y="2078282"/>
            <a:ext cx="375401" cy="445532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944813" y="2057400"/>
            <a:ext cx="430533" cy="41326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7778309" y="1111503"/>
            <a:ext cx="0" cy="412497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493616" y="1620029"/>
            <a:ext cx="5693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s=?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181590" y="2904814"/>
            <a:ext cx="0" cy="41699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388595" y="2904814"/>
            <a:ext cx="0" cy="41699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47818" y="3399800"/>
            <a:ext cx="8675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H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(</a:t>
            </a:r>
            <a:r>
              <a:rPr lang="en-US" dirty="0" err="1" smtClean="0">
                <a:latin typeface="Cambria Math" charset="0"/>
                <a:ea typeface="Cambria Math" charset="0"/>
                <a:cs typeface="Cambria Math" charset="0"/>
              </a:rPr>
              <a:t>f,u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54823" y="3399800"/>
            <a:ext cx="8675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H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2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(</a:t>
            </a:r>
            <a:r>
              <a:rPr lang="en-US" dirty="0" err="1" smtClean="0">
                <a:latin typeface="Cambria Math" charset="0"/>
                <a:ea typeface="Cambria Math" charset="0"/>
                <a:cs typeface="Cambria Math" charset="0"/>
              </a:rPr>
              <a:t>f,u</a:t>
            </a:r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06803" y="3916329"/>
            <a:ext cx="336997" cy="41699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8001000" y="3916329"/>
            <a:ext cx="305237" cy="41699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630842" y="4366536"/>
            <a:ext cx="4010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US" baseline="-25000" dirty="0" smtClean="0">
                <a:latin typeface="Cambria Math" charset="0"/>
                <a:ea typeface="Cambria Math" charset="0"/>
                <a:cs typeface="Cambria Math" charset="0"/>
              </a:rPr>
              <a:t>2</a:t>
            </a:r>
            <a:endParaRPr lang="en-US" baseline="-250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831378" y="4831172"/>
            <a:ext cx="0" cy="416996"/>
          </a:xfrm>
          <a:prstGeom prst="straightConnector1">
            <a:avLst/>
          </a:prstGeom>
          <a:ln w="19050">
            <a:solidFill>
              <a:schemeClr val="tx1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27687" y="5339066"/>
            <a:ext cx="120738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Prediction</a:t>
            </a:r>
          </a:p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accuracy?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17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7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– the model engine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, </m:t>
                      </m:r>
                      <m:r>
                        <a:rPr lang="en-US" b="0" i="1" smtClean="0">
                          <a:latin typeface="Cambria Math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∙,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groupChr>
                      <m:r>
                        <a:rPr lang="en-US" b="0" i="1" smtClean="0">
                          <a:latin typeface="Cambria Math" charset="0"/>
                        </a:rPr>
                        <m:t>𝑟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𝑡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522628" y="1141155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Basic model: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676400" y="2882444"/>
                <a:ext cx="5049396" cy="8694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sz="140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140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sty m:val="p"/>
                                  <m:brk m:alnAt="7"/>
                                </m:rPr>
                                <a:rPr lang="en-US" sz="1400">
                                  <a:latin typeface="Cambria Math" charset="0"/>
                                </a:rPr>
                                <m:t>f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ilenames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cellid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etc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.</m:t>
                              </m:r>
                            </m:e>
                          </m:mr>
                          <m:mr>
                            <m:e>
                              <m:r>
                                <a:rPr lang="en-US" sz="1400" i="1">
                                  <a:latin typeface="Cambria Math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𝑓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m:rPr>
                                  <m:nor/>
                                </m:rPr>
                                <a:rPr lang="en-US" sz="1400" dirty="0"/>
                                <m:t> − 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stimulus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 (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spectrogram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)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>
                                      <a:latin typeface="Cambria Math" charset="0"/>
                                    </a:rPr>
                                    <m:t>c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−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context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(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task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arousal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network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)</m:t>
                                  </m:r>
                                </m:e>
                                <m:e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𝑟</m:t>
                                  </m:r>
                                  <m:d>
                                    <m:dPr>
                                      <m:ctrlP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actual</m:t>
                                  </m:r>
                                  <m:r>
                                    <a:rPr lang="en-US" sz="1400" b="0" i="0" dirty="0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response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  <m:r>
                      <a:rPr lang="en-US" sz="14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1400" dirty="0" smtClean="0"/>
                  <a:t> (input data)</a:t>
                </a:r>
                <a:endParaRPr lang="en-US" sz="1400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6400" y="2882444"/>
                <a:ext cx="5049396" cy="869405"/>
              </a:xfrm>
              <a:prstGeom prst="rect">
                <a:avLst/>
              </a:prstGeom>
              <a:blipFill rotWithShape="0">
                <a:blip r:embed="rId3"/>
                <a:stretch>
                  <a:fillRect r="-13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1904656" y="167242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“Engine”: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2667000" y="2362200"/>
                <a:ext cx="4222438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sz="140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  <m:brk m:alnAt="7"/>
                          </m:rPr>
                          <a:rPr lang="en-US" sz="1400">
                            <a:latin typeface="Cambria Math" charset="0"/>
                          </a:rPr>
                          <m:t>f</m:t>
                        </m:r>
                        <m:r>
                          <m:rPr>
                            <m:sty m:val="p"/>
                          </m:rPr>
                          <a:rPr lang="en-US" sz="1400">
                            <a:latin typeface="Cambria Math" charset="0"/>
                          </a:rPr>
                          <m:t>ilenames</m:t>
                        </m:r>
                        <m:r>
                          <a:rPr lang="en-US" sz="1400">
                            <a:latin typeface="Cambria Math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sz="1400">
                            <a:latin typeface="Cambria Math" charset="0"/>
                          </a:rPr>
                          <m:t>cellid</m:t>
                        </m:r>
                        <m:r>
                          <a:rPr lang="en-US" sz="1400">
                            <a:latin typeface="Cambria Math" charset="0"/>
                          </a:rPr>
                          <m:t>, </m:t>
                        </m:r>
                        <m:r>
                          <m:rPr>
                            <m:sty m:val="p"/>
                          </m:rPr>
                          <a:rPr lang="en-US" sz="1400">
                            <a:latin typeface="Cambria Math" charset="0"/>
                          </a:rPr>
                          <m:t>etc</m:t>
                        </m:r>
                        <m:r>
                          <a:rPr lang="en-US" sz="1400">
                            <a:latin typeface="Cambria Math" charset="0"/>
                          </a:rPr>
                          <m:t>.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                           </m:t>
                        </m:r>
                      </m:e>
                    </m:d>
                    <m:r>
                      <a:rPr lang="en-US" sz="14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400" dirty="0" smtClean="0"/>
                  <a:t> (starting point)</a:t>
                </a:r>
                <a:endParaRPr lang="en-US" sz="14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67000" y="2362200"/>
                <a:ext cx="4222438" cy="215444"/>
              </a:xfrm>
              <a:prstGeom prst="rect">
                <a:avLst/>
              </a:prstGeom>
              <a:blipFill rotWithShape="0">
                <a:blip r:embed="rId5"/>
                <a:stretch>
                  <a:fillRect l="-1590" t="-177143" r="-1590" b="-265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/>
          <p:cNvCxnSpPr/>
          <p:nvPr/>
        </p:nvCxnSpPr>
        <p:spPr>
          <a:xfrm>
            <a:off x="6003452" y="2653844"/>
            <a:ext cx="0" cy="411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019800" y="25908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Load module – or make this pre-processing?</a:t>
            </a:r>
            <a:endParaRPr lang="en-US" sz="12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1691803" y="4060546"/>
                <a:ext cx="5964325" cy="11046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sz="140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140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sty m:val="p"/>
                                  <m:brk m:alnAt="7"/>
                                </m:rPr>
                                <a:rPr lang="en-US" sz="1400">
                                  <a:latin typeface="Cambria Math" charset="0"/>
                                </a:rPr>
                                <m:t>f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ilenames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cellid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>
                                  <a:latin typeface="Cambria Math" charset="0"/>
                                </a:rPr>
                                <m:t>etc</m:t>
                              </m:r>
                              <m:r>
                                <a:rPr lang="en-US" sz="1400">
                                  <a:latin typeface="Cambria Math" charset="0"/>
                                </a:rPr>
                                <m:t>.</m:t>
                              </m:r>
                            </m:e>
                          </m:mr>
                          <m:mr>
                            <m:e>
                              <m:r>
                                <a:rPr lang="en-US" sz="1400" i="1">
                                  <a:latin typeface="Cambria Math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𝑓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m:rPr>
                                  <m:nor/>
                                </m:rPr>
                                <a:rPr lang="en-US" sz="1400" dirty="0"/>
                                <m:t> − 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stimulus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 (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spectrogram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)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>
                                      <a:latin typeface="Cambria Math" charset="0"/>
                                    </a:rPr>
                                    <m:t>c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−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context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(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task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arousal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network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)</m:t>
                                  </m:r>
                                </m:e>
                                <m:e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𝑟</m:t>
                                  </m:r>
                                  <m:d>
                                    <m:dPr>
                                      <m:ctrlP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  <a:ea typeface="Al Bayan" charset="-78"/>
                                      <a:cs typeface="Al Bayan" charset="-78"/>
                                    </a:rPr>
                                    <m:t>actual</m:t>
                                  </m:r>
                                  <m:r>
                                    <a:rPr lang="en-US" sz="1400" b="0" i="0" dirty="0" smtClean="0">
                                      <a:latin typeface="Cambria Math" charset="0"/>
                                      <a:ea typeface="Al Bayan" charset="-78"/>
                                      <a:cs typeface="Al Bayan" charset="-78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  <a:ea typeface="Al Bayan" charset="-78"/>
                                      <a:cs typeface="Al Bayan" charset="-78"/>
                                    </a:rPr>
                                    <m:t>response</m:t>
                                  </m:r>
                                </m:e>
                                <m:e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predicted</m:t>
                                  </m:r>
                                  <m:r>
                                    <a:rPr lang="en-US" sz="1400" b="0" i="0" dirty="0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response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  <m:r>
                      <a:rPr lang="en-US" sz="14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1400" dirty="0" smtClean="0"/>
                  <a:t> (prediction complete)</a:t>
                </a:r>
                <a:endParaRPr lang="en-US" sz="1400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1803" y="4060546"/>
                <a:ext cx="5964325" cy="1104661"/>
              </a:xfrm>
              <a:prstGeom prst="rect">
                <a:avLst/>
              </a:prstGeom>
              <a:blipFill rotWithShape="0">
                <a:blip r:embed="rId6"/>
                <a:stretch>
                  <a:fillRect r="-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Straight Arrow Connector 21"/>
          <p:cNvCxnSpPr/>
          <p:nvPr/>
        </p:nvCxnSpPr>
        <p:spPr>
          <a:xfrm>
            <a:off x="5981860" y="3784346"/>
            <a:ext cx="0" cy="411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003452" y="3733800"/>
            <a:ext cx="2149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Filter module(s) – require free parameters (𝛉)</a:t>
            </a:r>
            <a:endParaRPr lang="en-US" sz="1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1690276" y="5457422"/>
                <a:ext cx="5472524" cy="109882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lang="en-US" sz="140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cs-CZ" sz="140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sty m:val="p"/>
                                  <m:brk m:alnAt="7"/>
                                </m:rPr>
                                <a:rPr lang="en-US" sz="1400" b="0" i="0" smtClean="0">
                                  <a:latin typeface="Cambria Math" charset="0"/>
                                </a:rPr>
                                <m:t>f</m:t>
                              </m:r>
                              <m:r>
                                <m:rPr>
                                  <m:sty m:val="p"/>
                                </m:rPr>
                                <a:rPr lang="en-US" sz="1400" b="0" i="0" smtClean="0">
                                  <a:latin typeface="Cambria Math" charset="0"/>
                                </a:rPr>
                                <m:t>ilenames</m:t>
                              </m:r>
                              <m:r>
                                <a:rPr lang="en-US" sz="1400" b="0" i="0" smtClean="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 b="0" i="0" smtClean="0">
                                  <a:latin typeface="Cambria Math" charset="0"/>
                                </a:rPr>
                                <m:t>cellid</m:t>
                              </m:r>
                              <m:r>
                                <a:rPr lang="en-US" sz="1400" b="0" i="0" smtClean="0">
                                  <a:latin typeface="Cambria Math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400" b="0" i="0" smtClean="0">
                                  <a:latin typeface="Cambria Math" charset="0"/>
                                </a:rPr>
                                <m:t>etc</m:t>
                              </m:r>
                              <m:r>
                                <a:rPr lang="en-US" sz="1400" b="0" i="0" smtClean="0">
                                  <a:latin typeface="Cambria Math" charset="0"/>
                                </a:rPr>
                                <m:t>.</m:t>
                              </m:r>
                            </m:e>
                          </m:mr>
                          <m:mr>
                            <m:e>
                              <m:r>
                                <a:rPr lang="en-US" sz="1400" i="1">
                                  <a:latin typeface="Cambria Math" charset="0"/>
                                </a:rPr>
                                <m:t>𝑠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𝑓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,</m:t>
                                  </m:r>
                                  <m:r>
                                    <a:rPr lang="en-US" sz="1400" i="1">
                                      <a:latin typeface="Cambria Math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m:rPr>
                                  <m:nor/>
                                </m:rPr>
                                <a:rPr lang="en-US" sz="1400" dirty="0"/>
                                <m:t> − 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stimulus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 (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spectrogram</m:t>
                              </m:r>
                              <m:r>
                                <m:rPr>
                                  <m:nor/>
                                </m:rPr>
                                <a:rPr lang="en-US" sz="1400" dirty="0"/>
                                <m:t>)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sz="1400" i="1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400">
                                      <a:latin typeface="Cambria Math" charset="0"/>
                                    </a:rPr>
                                    <m:t>c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−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context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(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task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arousal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,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network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 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state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sz="1400" dirty="0"/>
                                    <m:t>)</m:t>
                                  </m:r>
                                </m:e>
                                <m:e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predicted</m:t>
                                  </m:r>
                                  <m:r>
                                    <a:rPr lang="en-US" sz="1400" b="0" i="0" dirty="0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response</m:t>
                                  </m:r>
                                </m:e>
                                <m:e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𝐸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 −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prediction</m:t>
                                  </m:r>
                                  <m:r>
                                    <a:rPr lang="en-US" sz="1400" b="0" i="0" dirty="0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1400" b="0" i="0" dirty="0" smtClean="0">
                                      <a:latin typeface="Cambria Math" charset="0"/>
                                    </a:rPr>
                                    <m:t>error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, 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𝑟</m:t>
                                  </m:r>
                                  <m:d>
                                    <m:dPr>
                                      <m:ctrlP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b="0" i="1" dirty="0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e>
                                  </m:d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 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𝑣𝑠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. 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𝑝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dirty="0" smtClean="0">
                                      <a:latin typeface="Cambria Math" charset="0"/>
                                    </a:rPr>
                                    <m:t>)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  <m:r>
                      <a:rPr lang="en-US" sz="1400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1400" dirty="0" smtClean="0"/>
                  <a:t> (error calculated)</a:t>
                </a:r>
                <a:endParaRPr lang="en-US" sz="1400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0276" y="5457422"/>
                <a:ext cx="5472524" cy="1098827"/>
              </a:xfrm>
              <a:prstGeom prst="rect">
                <a:avLst/>
              </a:prstGeom>
              <a:blipFill rotWithShape="0">
                <a:blip r:embed="rId7"/>
                <a:stretch>
                  <a:fillRect r="-10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/>
          <p:nvPr/>
        </p:nvCxnSpPr>
        <p:spPr>
          <a:xfrm>
            <a:off x="5988312" y="5109865"/>
            <a:ext cx="0" cy="411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009904" y="5139984"/>
            <a:ext cx="2524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Error calculation </a:t>
            </a:r>
            <a:r>
              <a:rPr lang="en-US" sz="1200" dirty="0" smtClean="0"/>
              <a:t>module(s)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1320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  <p:bldP spid="20" grpId="0"/>
      <p:bldP spid="21" grpId="0"/>
      <p:bldP spid="23" grpId="0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– the fitter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𝑓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, </m:t>
                      </m:r>
                      <m:r>
                        <a:rPr lang="en-US" b="0" i="1" smtClean="0">
                          <a:latin typeface="Cambria Math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 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𝐻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∙,</m:t>
                              </m:r>
                              <m:r>
                                <a:rPr lang="en-US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</m:d>
                        </m:e>
                      </m:groupChr>
                      <m:r>
                        <a:rPr lang="en-US" b="0" i="1" smtClean="0">
                          <a:latin typeface="Cambria Math" charset="0"/>
                        </a:rPr>
                        <m:t>𝑟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𝑡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6770" y="1066800"/>
                <a:ext cx="2157322" cy="39145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1522628" y="1141155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Basic model: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0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⋯</m:t>
                      </m:r>
                      <m:groupChr>
                        <m:groupChrPr>
                          <m:chr m:val="→"/>
                          <m:vertJc m:val="bot"/>
                          <m:ctrlPr>
                            <a:rPr lang="en-US" i="1">
                              <a:latin typeface="Cambria Math" charset="0"/>
                            </a:rPr>
                          </m:ctrlPr>
                        </m:groupChr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brk m:alnAt="2"/>
                                </m:rPr>
                                <a:rPr lang="en-US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𝑁</m:t>
                              </m:r>
                            </m:sub>
                          </m:sSub>
                          <m:r>
                            <m:rPr>
                              <m:brk m:alnAt="2"/>
                            </m:rP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groupCh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𝑁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8628" y="1672423"/>
                <a:ext cx="2820772" cy="38497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2015231" y="1688068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Engine: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12732" y="2353758"/>
            <a:ext cx="4044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Fitter:  Choose values of </a:t>
            </a:r>
            <a:r>
              <a:rPr lang="en-US" dirty="0" err="1" smtClean="0"/>
              <a:t>θ</a:t>
            </a:r>
            <a:r>
              <a:rPr lang="en-US" dirty="0" smtClean="0"/>
              <a:t> for which the engine produces the minimum prediction error.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09600" y="3657600"/>
                <a:ext cx="820917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d>
                          <m:dPr>
                            <m:begChr m:val="⟨"/>
                            <m:endChr m:val="⟩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is-IS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is-IS" i="1"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𝑟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  <m:r>
                                      <m:rPr>
                                        <m:nor/>
                                      </m:rPr>
                                      <a:rPr lang="en-US" dirty="0"/>
                                      <m:t> </m:t>
                                    </m:r>
                                    <m:r>
                                      <a:rPr lang="en-US" i="1" dirty="0">
                                        <a:latin typeface="Cambria Math" charset="0"/>
                                      </a:rPr>
                                      <m:t>−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𝑝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  = (average square difference between response and prediction) </a:t>
                </a:r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3657600"/>
                <a:ext cx="8209170" cy="276999"/>
              </a:xfrm>
              <a:prstGeom prst="rect">
                <a:avLst/>
              </a:prstGeom>
              <a:blipFill rotWithShape="0">
                <a:blip r:embed="rId4"/>
                <a:stretch>
                  <a:fillRect l="-965" t="-28889" r="-1336" b="-5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/>
          <p:cNvSpPr txBox="1"/>
          <p:nvPr/>
        </p:nvSpPr>
        <p:spPr>
          <a:xfrm>
            <a:off x="1491950" y="4274469"/>
            <a:ext cx="1157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Gradient :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780131" y="4280137"/>
                <a:ext cx="344069" cy="52046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bg-BG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bg-BG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𝐸</m:t>
                          </m:r>
                        </m:num>
                        <m:den>
                          <m:r>
                            <a:rPr lang="bg-BG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∆</m:t>
                          </m:r>
                          <m:r>
                            <a:rPr lang="bg-BG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80131" y="4280137"/>
                <a:ext cx="344069" cy="52046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657600" y="4143462"/>
                <a:ext cx="5029200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How does a small change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en-US" dirty="0" smtClean="0"/>
                  <a:t> in the vector </a:t>
                </a:r>
                <a:r>
                  <a:rPr lang="en-US" dirty="0" err="1" smtClean="0"/>
                  <a:t>θ</a:t>
                </a:r>
                <a:r>
                  <a:rPr lang="en-US" dirty="0" smtClean="0"/>
                  <a:t> change E? Find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en-US" dirty="0" smtClean="0"/>
                  <a:t> that produces minimum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</m:oMath>
                </a14:m>
                <a:r>
                  <a:rPr lang="en-US" dirty="0" smtClean="0"/>
                  <a:t> (</a:t>
                </a:r>
                <a:r>
                  <a:rPr lang="en-US" dirty="0" err="1" smtClean="0"/>
                  <a:t>ie</a:t>
                </a:r>
                <a:r>
                  <a:rPr lang="en-US" dirty="0" smtClean="0"/>
                  <a:t>, greatest decrease in prediction error).</a:t>
                </a:r>
              </a:p>
              <a:p>
                <a:endParaRPr lang="en-US" dirty="0"/>
              </a:p>
              <a:p>
                <a:r>
                  <a:rPr lang="en-US" dirty="0" smtClean="0"/>
                  <a:t>Keep stepping by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en-US" dirty="0" smtClean="0"/>
                  <a:t> until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&gt;0</m:t>
                    </m:r>
                  </m:oMath>
                </a14:m>
                <a:r>
                  <a:rPr lang="en-US" dirty="0" smtClean="0"/>
                  <a:t> for all </a:t>
                </a:r>
                <a14:m>
                  <m:oMath xmlns:m="http://schemas.openxmlformats.org/officeDocument/2006/math"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∆</m:t>
                    </m:r>
                    <m:r>
                      <a:rPr lang="bg-BG" i="1">
                        <a:latin typeface="Cambria Math" charset="0"/>
                        <a:ea typeface="Cambria Math" charset="0"/>
                        <a:cs typeface="Cambria Math" charset="0"/>
                      </a:rPr>
                      <m:t>𝜃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0" y="4143462"/>
                <a:ext cx="5029200" cy="1477328"/>
              </a:xfrm>
              <a:prstGeom prst="rect">
                <a:avLst/>
              </a:prstGeom>
              <a:blipFill rotWithShape="0">
                <a:blip r:embed="rId6"/>
                <a:stretch>
                  <a:fillRect l="-970" t="-2479" r="-970" b="-57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26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STRF engine requires three modules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" y="1086770"/>
            <a:ext cx="6003810" cy="3649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171" y="1086770"/>
            <a:ext cx="2331429" cy="1889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098731" y="1272698"/>
            <a:ext cx="190500" cy="3962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83509" y="1272698"/>
            <a:ext cx="190500" cy="3962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09207" y="1272698"/>
            <a:ext cx="190500" cy="3962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02709" y="1272698"/>
            <a:ext cx="190500" cy="3962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626791" y="1272698"/>
            <a:ext cx="190500" cy="3962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5867400" y="5158898"/>
                <a:ext cx="3171766" cy="7847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/>
                        </a:rPr>
                        <m:t>𝑆𝑇𝑅𝐹</m:t>
                      </m:r>
                      <m:d>
                        <m:dPr>
                          <m:ctrlPr>
                            <a:rPr lang="en-US" sz="16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latin typeface="Cambria Math"/>
                            </a:rPr>
                            <m:t>𝑥</m:t>
                          </m:r>
                          <m:r>
                            <a:rPr lang="en-US" sz="1600" i="1">
                              <a:latin typeface="Cambria Math"/>
                            </a:rPr>
                            <m:t>,</m:t>
                          </m:r>
                          <m:r>
                            <a:rPr lang="en-US" sz="1600" i="1">
                              <a:latin typeface="Cambria Math"/>
                              <a:ea typeface="Cambria Math"/>
                            </a:rPr>
                            <m:t>𝜏</m:t>
                          </m:r>
                        </m:e>
                      </m:d>
                      <m:r>
                        <a:rPr lang="en-US" sz="1600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/>
                            </a:rPr>
                            <m:t>1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/>
                            </a:rPr>
                            <m:t>𝑇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1600" b="0" i="1" smtClean="0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sz="1600" b="0" i="1" smtClean="0">
                              <a:latin typeface="Cambria Math"/>
                            </a:rPr>
                            <m:t>=1</m:t>
                          </m:r>
                        </m:sub>
                        <m:sup>
                          <m:r>
                            <a:rPr lang="en-US" sz="1600" b="0" i="1" smtClean="0">
                              <a:latin typeface="Cambria Math"/>
                            </a:rPr>
                            <m:t>𝑇</m:t>
                          </m:r>
                        </m:sup>
                        <m:e>
                          <m:r>
                            <a:rPr lang="en-US" sz="1600" b="0" i="1" smtClean="0">
                              <a:latin typeface="Cambria Math"/>
                            </a:rPr>
                            <m:t>𝑠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/>
                                </a:rPr>
                                <m:t>𝑥</m:t>
                              </m:r>
                              <m:r>
                                <a:rPr lang="en-US" sz="1600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US" sz="1600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sz="1600" b="0" i="1" smtClean="0">
                                  <a:latin typeface="Cambria Math"/>
                                  <a:ea typeface="Cambria Math"/>
                                </a:rPr>
                                <m:t>𝜏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/>
                            </a:rPr>
                            <m:t>𝑟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7400" y="5158898"/>
                <a:ext cx="3171766" cy="784702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1043940" y="48540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28718" y="48540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757318" y="48540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747918" y="48540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0" y="485409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8" name="Straight Connector 17"/>
          <p:cNvCxnSpPr>
            <a:stCxn id="11" idx="3"/>
            <a:endCxn id="14" idx="1"/>
          </p:cNvCxnSpPr>
          <p:nvPr/>
        </p:nvCxnSpPr>
        <p:spPr>
          <a:xfrm>
            <a:off x="1344022" y="5038764"/>
            <a:ext cx="184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5" idx="3"/>
            <a:endCxn id="16" idx="1"/>
          </p:cNvCxnSpPr>
          <p:nvPr/>
        </p:nvCxnSpPr>
        <p:spPr>
          <a:xfrm>
            <a:off x="2057400" y="5038764"/>
            <a:ext cx="6905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6" idx="3"/>
            <a:endCxn id="17" idx="1"/>
          </p:cNvCxnSpPr>
          <p:nvPr/>
        </p:nvCxnSpPr>
        <p:spPr>
          <a:xfrm>
            <a:off x="3048000" y="5038764"/>
            <a:ext cx="15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7" idx="3"/>
          </p:cNvCxnSpPr>
          <p:nvPr/>
        </p:nvCxnSpPr>
        <p:spPr>
          <a:xfrm>
            <a:off x="4872082" y="5038764"/>
            <a:ext cx="13725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077200" y="3101498"/>
            <a:ext cx="0" cy="1937266"/>
          </a:xfrm>
          <a:prstGeom prst="line">
            <a:avLst/>
          </a:prstGeom>
          <a:ln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924602" y="5269031"/>
            <a:ext cx="19240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Spike-triggered average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609600" y="479009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cxnSp>
        <p:nvCxnSpPr>
          <p:cNvPr id="40" name="Straight Connector 39"/>
          <p:cNvCxnSpPr/>
          <p:nvPr/>
        </p:nvCxnSpPr>
        <p:spPr>
          <a:xfrm>
            <a:off x="6634661" y="5023631"/>
            <a:ext cx="1442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281225" y="479009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cxnSp>
        <p:nvCxnSpPr>
          <p:cNvPr id="1034" name="Straight Connector 1033"/>
          <p:cNvCxnSpPr/>
          <p:nvPr/>
        </p:nvCxnSpPr>
        <p:spPr>
          <a:xfrm flipH="1" flipV="1">
            <a:off x="609605" y="1577498"/>
            <a:ext cx="7320192" cy="1998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60679" y="6183868"/>
            <a:ext cx="96352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962400" y="6183868"/>
            <a:ext cx="96352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FIR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5665879" y="6183868"/>
            <a:ext cx="96352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MSE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276600" y="6368534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045891" y="6368534"/>
            <a:ext cx="533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525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2" grpId="0"/>
      <p:bldP spid="11" grpId="0"/>
      <p:bldP spid="14" grpId="0"/>
      <p:bldP spid="15" grpId="0"/>
      <p:bldP spid="16" grpId="0"/>
      <p:bldP spid="17" grpId="0"/>
      <p:bldP spid="34" grpId="0"/>
      <p:bldP spid="39" grpId="0"/>
      <p:bldP spid="4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model_name</a:t>
            </a:r>
            <a:r>
              <a:rPr lang="en-US" dirty="0" smtClean="0"/>
              <a:t> / keyword sequences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 err="1" smtClean="0"/>
              <a:t>Model_name</a:t>
            </a:r>
            <a:r>
              <a:rPr lang="en-US" sz="2400" dirty="0" smtClean="0"/>
              <a:t> = “key1_key2_..._</a:t>
            </a:r>
            <a:r>
              <a:rPr lang="en-US" sz="2400" dirty="0" err="1" smtClean="0"/>
              <a:t>key</a:t>
            </a:r>
            <a:r>
              <a:rPr lang="en-US" sz="2400" i="1" dirty="0" err="1" smtClean="0"/>
              <a:t>N</a:t>
            </a:r>
            <a:r>
              <a:rPr lang="en-US" sz="2400" dirty="0" smtClean="0"/>
              <a:t>”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Fitting: execute sequence key1, then key2, </a:t>
            </a:r>
            <a:r>
              <a:rPr lang="is-IS" sz="2400" dirty="0" smtClean="0"/>
              <a:t>… then key</a:t>
            </a:r>
            <a:r>
              <a:rPr lang="is-IS" sz="2400" i="1" dirty="0" smtClean="0"/>
              <a:t>N</a:t>
            </a:r>
          </a:p>
          <a:p>
            <a:pPr marL="0" indent="0">
              <a:buNone/>
            </a:pPr>
            <a:endParaRPr lang="is-IS" sz="2400" dirty="0" smtClean="0"/>
          </a:p>
          <a:p>
            <a:pPr marL="0" indent="0">
              <a:buNone/>
            </a:pPr>
            <a:r>
              <a:rPr lang="en-US" sz="2400" dirty="0" err="1" smtClean="0"/>
              <a:t>key</a:t>
            </a:r>
            <a:r>
              <a:rPr lang="en-US" sz="2400" i="1" dirty="0" err="1" smtClean="0"/>
              <a:t>X</a:t>
            </a:r>
            <a:r>
              <a:rPr lang="en-US" sz="2400" dirty="0" smtClean="0"/>
              <a:t> is a function that can do anything, </a:t>
            </a:r>
            <a:r>
              <a:rPr lang="en-US" sz="2400" dirty="0" err="1" smtClean="0"/>
              <a:t>eg</a:t>
            </a:r>
            <a:r>
              <a:rPr lang="en-US" sz="2400" dirty="0" smtClean="0"/>
              <a:t>:</a:t>
            </a:r>
          </a:p>
          <a:p>
            <a:r>
              <a:rPr lang="en-US" sz="2400" dirty="0" smtClean="0"/>
              <a:t>Add one or more modules to stack</a:t>
            </a:r>
          </a:p>
          <a:p>
            <a:r>
              <a:rPr lang="en-US" sz="2400" dirty="0" smtClean="0"/>
              <a:t>Set parameters or hyperparameters</a:t>
            </a:r>
          </a:p>
          <a:p>
            <a:r>
              <a:rPr lang="en-US" sz="2400" dirty="0" smtClean="0"/>
              <a:t>Run a fit algorithm</a:t>
            </a:r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 err="1" smtClean="0"/>
              <a:t>Eg</a:t>
            </a:r>
            <a:r>
              <a:rPr lang="en-US" sz="2400" dirty="0" smtClean="0"/>
              <a:t>: fb18ch100_lognn_wcg03_adp1pc_ap3z1_siglog100_fit05c</a:t>
            </a:r>
          </a:p>
          <a:p>
            <a:r>
              <a:rPr lang="en-US" sz="2400" i="1" dirty="0" smtClean="0"/>
              <a:t>fb18ch100</a:t>
            </a:r>
            <a:r>
              <a:rPr lang="en-US" sz="2400" dirty="0" smtClean="0"/>
              <a:t> – load 18 channel spectrogram, 100 Hz sampling rate</a:t>
            </a:r>
          </a:p>
          <a:p>
            <a:r>
              <a:rPr lang="en-US" sz="2400" i="1" dirty="0" err="1" smtClean="0"/>
              <a:t>lognn</a:t>
            </a:r>
            <a:r>
              <a:rPr lang="en-US" sz="2400" dirty="0" smtClean="0"/>
              <a:t> – perform compression on spectrogram (1 free </a:t>
            </a:r>
            <a:r>
              <a:rPr lang="en-US" sz="2400" dirty="0" err="1" smtClean="0"/>
              <a:t>parm</a:t>
            </a:r>
            <a:r>
              <a:rPr lang="en-US" sz="2400" dirty="0" smtClean="0"/>
              <a:t>)</a:t>
            </a:r>
          </a:p>
          <a:p>
            <a:r>
              <a:rPr lang="en-US" sz="2400" i="1" dirty="0" smtClean="0"/>
              <a:t>wcg03</a:t>
            </a:r>
            <a:r>
              <a:rPr lang="en-US" sz="2400" dirty="0" smtClean="0"/>
              <a:t> – Gaussian spectral weighting to three </a:t>
            </a:r>
            <a:r>
              <a:rPr lang="en-US" sz="2400" dirty="0" err="1" smtClean="0"/>
              <a:t>channesl</a:t>
            </a:r>
            <a:r>
              <a:rPr lang="en-US" sz="2400" dirty="0" smtClean="0"/>
              <a:t> (6 free </a:t>
            </a:r>
            <a:r>
              <a:rPr lang="en-US" sz="2400" dirty="0" err="1" smtClean="0"/>
              <a:t>parms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i="1" dirty="0" smtClean="0"/>
              <a:t>adp1pc</a:t>
            </a:r>
            <a:r>
              <a:rPr lang="en-US" sz="2400" dirty="0" smtClean="0"/>
              <a:t>– synaptic depression or facilitation for each of the (three) channels (3 </a:t>
            </a:r>
            <a:r>
              <a:rPr lang="en-US" sz="2400" dirty="0"/>
              <a:t>free </a:t>
            </a:r>
            <a:r>
              <a:rPr lang="en-US" sz="2400" dirty="0" err="1" smtClean="0"/>
              <a:t>parms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i="1" dirty="0" smtClean="0"/>
              <a:t>ap3z1</a:t>
            </a:r>
            <a:r>
              <a:rPr lang="en-US" sz="2400" dirty="0" smtClean="0"/>
              <a:t>– FIR pole-zero filter (4 </a:t>
            </a:r>
            <a:r>
              <a:rPr lang="en-US" sz="2400" dirty="0"/>
              <a:t>free </a:t>
            </a:r>
            <a:r>
              <a:rPr lang="en-US" sz="2400" dirty="0" err="1" smtClean="0"/>
              <a:t>parms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i="1" dirty="0" smtClean="0"/>
              <a:t>siglog100</a:t>
            </a:r>
            <a:r>
              <a:rPr lang="en-US" sz="2400" dirty="0" smtClean="0"/>
              <a:t> – logistic sigmoid (5 </a:t>
            </a:r>
            <a:r>
              <a:rPr lang="en-US" sz="2400" dirty="0"/>
              <a:t>free </a:t>
            </a:r>
            <a:r>
              <a:rPr lang="en-US" sz="2400" dirty="0" err="1" smtClean="0"/>
              <a:t>parms</a:t>
            </a:r>
            <a:r>
              <a:rPr lang="en-US" sz="2400" dirty="0" smtClean="0"/>
              <a:t>)</a:t>
            </a:r>
          </a:p>
          <a:p>
            <a:r>
              <a:rPr lang="en-US" sz="2400" i="1" dirty="0" smtClean="0"/>
              <a:t>fit05c</a:t>
            </a:r>
            <a:r>
              <a:rPr lang="en-US" sz="2400" dirty="0" smtClean="0"/>
              <a:t> – iterative coordinate descent until 𝛥E &lt; 10^-6</a:t>
            </a:r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is-IS" sz="2400" dirty="0"/>
          </a:p>
        </p:txBody>
      </p:sp>
    </p:spTree>
    <p:extLst>
      <p:ext uri="{BB962C8B-B14F-4D97-AF65-F5344CB8AC3E}">
        <p14:creationId xmlns:p14="http://schemas.microsoft.com/office/powerpoint/2010/main" val="191927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month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39624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schedule this month</a:t>
            </a:r>
            <a:endParaRPr lang="en-US" dirty="0" smtClean="0"/>
          </a:p>
          <a:p>
            <a:pPr lvl="1"/>
            <a:r>
              <a:rPr lang="en-US" dirty="0" smtClean="0"/>
              <a:t>Stephen vacation Aug 21-25</a:t>
            </a:r>
          </a:p>
          <a:p>
            <a:pPr lvl="1"/>
            <a:r>
              <a:rPr lang="en-US" dirty="0"/>
              <a:t>DARPA YFA </a:t>
            </a:r>
            <a:r>
              <a:rPr lang="en-US" dirty="0" smtClean="0"/>
              <a:t>meeting - Stephen </a:t>
            </a:r>
            <a:r>
              <a:rPr lang="en-US" dirty="0" smtClean="0"/>
              <a:t>Aug 29-31(am)</a:t>
            </a:r>
          </a:p>
          <a:p>
            <a:pPr lvl="1"/>
            <a:r>
              <a:rPr lang="en-US" dirty="0" smtClean="0"/>
              <a:t>Retreat (Daniela, </a:t>
            </a:r>
            <a:r>
              <a:rPr lang="en-US" dirty="0" err="1" smtClean="0"/>
              <a:t>Jesyin</a:t>
            </a:r>
            <a:r>
              <a:rPr lang="en-US" dirty="0" smtClean="0"/>
              <a:t>, Mateo, Charlie, and ?) – Sep 11</a:t>
            </a:r>
            <a:endParaRPr lang="en-US" dirty="0"/>
          </a:p>
          <a:p>
            <a:pPr lvl="1"/>
            <a:r>
              <a:rPr lang="en-US" dirty="0" smtClean="0"/>
              <a:t>ICAC Stephen &amp; Luke out Sep 11-15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Surgery</a:t>
            </a:r>
          </a:p>
          <a:p>
            <a:pPr lvl="1"/>
            <a:r>
              <a:rPr lang="en-US" dirty="0" err="1" smtClean="0"/>
              <a:t>Boleto</a:t>
            </a:r>
            <a:r>
              <a:rPr lang="en-US" dirty="0" smtClean="0"/>
              <a:t> </a:t>
            </a:r>
            <a:r>
              <a:rPr lang="en-US" dirty="0" smtClean="0"/>
              <a:t>VNS implant Sep 4-8?</a:t>
            </a:r>
          </a:p>
          <a:p>
            <a:pPr lvl="1"/>
            <a:r>
              <a:rPr lang="en-US" dirty="0" smtClean="0"/>
              <a:t>Fred perfusion Sep 4-8?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858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– visualization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219200"/>
            <a:ext cx="3646988" cy="4906963"/>
          </a:xfrm>
        </p:spPr>
      </p:pic>
      <p:sp>
        <p:nvSpPr>
          <p:cNvPr id="5" name="TextBox 4"/>
          <p:cNvSpPr txBox="1"/>
          <p:nvPr/>
        </p:nvSpPr>
        <p:spPr>
          <a:xfrm>
            <a:off x="5023894" y="1981200"/>
            <a:ext cx="256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Spectral filter parameters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23893" y="2667000"/>
            <a:ext cx="3179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Synaptic depression parameters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023892" y="3352800"/>
            <a:ext cx="209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 filter parameters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09048" y="4077402"/>
            <a:ext cx="343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Static nonlinearity input vs. output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09047" y="4802004"/>
            <a:ext cx="2913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Predicted vs. actual 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68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- browser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60437"/>
            <a:ext cx="7360444" cy="4906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981200"/>
            <a:ext cx="4189194" cy="44196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3810000" y="3352800"/>
            <a:ext cx="5334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4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bunch of FIR matrices for A1 TORC STRFs</a:t>
            </a:r>
            <a:endParaRPr lang="en-US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83" y="1066800"/>
            <a:ext cx="8649514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B3DCF5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533400" y="6080125"/>
            <a:ext cx="81534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B3DCF5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/>
              <a:t>STRFs for 24 channels recorded simultaneously in A1/AAF using a fixed array of platinum-iridium electrodes.</a:t>
            </a:r>
          </a:p>
        </p:txBody>
      </p:sp>
    </p:spTree>
    <p:extLst>
      <p:ext uri="{BB962C8B-B14F-4D97-AF65-F5344CB8AC3E}">
        <p14:creationId xmlns:p14="http://schemas.microsoft.com/office/powerpoint/2010/main" val="373017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371"/>
          <a:stretch/>
        </p:blipFill>
        <p:spPr>
          <a:xfrm>
            <a:off x="1003616" y="1501838"/>
            <a:ext cx="7111470" cy="28585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 Models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83177" y="6549251"/>
            <a:ext cx="54608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Wu et al. 2006; Thorson &amp; David 2015</a:t>
            </a:r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6384559" y="5755697"/>
                <a:ext cx="1765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𝑟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𝑆</m:t>
                          </m:r>
                          <m:d>
                            <m:dPr>
                              <m:ctrlP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4559" y="5755697"/>
                <a:ext cx="1765163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02722" y="5773519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Time-varying response as a function of the incoming stimulus: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383922" y="3124200"/>
            <a:ext cx="6321493" cy="2446119"/>
            <a:chOff x="2383922" y="3124200"/>
            <a:chExt cx="6321493" cy="2446119"/>
          </a:xfrm>
        </p:grpSpPr>
        <p:sp>
          <p:nvSpPr>
            <p:cNvPr id="8" name="Rectangle 7"/>
            <p:cNvSpPr/>
            <p:nvPr/>
          </p:nvSpPr>
          <p:spPr>
            <a:xfrm>
              <a:off x="2383922" y="3352800"/>
              <a:ext cx="3810000" cy="2217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828865" y="3124200"/>
              <a:ext cx="2876550" cy="1693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966011" y="1371600"/>
            <a:ext cx="457200" cy="613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8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State-dependent encoding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" y="1905000"/>
            <a:ext cx="7512051" cy="106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49" y="3962400"/>
            <a:ext cx="7334251" cy="2133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98781" y="1295400"/>
            <a:ext cx="2930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Behavior-independent model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186145" y="3516868"/>
            <a:ext cx="2756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Behavior-dependent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486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Integrating behavioral state into encoding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31242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How accurately do behavior-dependent models describe neural activity?</a:t>
            </a:r>
          </a:p>
          <a:p>
            <a:endParaRPr lang="en-US" dirty="0" smtClean="0"/>
          </a:p>
          <a:p>
            <a:r>
              <a:rPr lang="en-US" dirty="0" smtClean="0"/>
              <a:t>What does the pattern of behavioral effects reveal about neural algorithms?</a:t>
            </a:r>
          </a:p>
          <a:p>
            <a:endParaRPr lang="en-US" dirty="0"/>
          </a:p>
          <a:p>
            <a:r>
              <a:rPr lang="en-US" dirty="0" smtClean="0"/>
              <a:t>Can we link behavioral changes to physiological mechanisms?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355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behavioral state?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0293" y="1798782"/>
            <a:ext cx="4260307" cy="353521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Option 1: </a:t>
            </a:r>
            <a:r>
              <a:rPr lang="en-US" u="sng" dirty="0" smtClean="0"/>
              <a:t>Discrete</a:t>
            </a:r>
            <a:r>
              <a:rPr lang="en-US" dirty="0" smtClean="0"/>
              <a:t> changes in recurrent network activity</a:t>
            </a:r>
          </a:p>
          <a:p>
            <a:endParaRPr lang="en-US" dirty="0" smtClean="0"/>
          </a:p>
          <a:p>
            <a:r>
              <a:rPr lang="en-US" dirty="0" smtClean="0"/>
              <a:t>State = switch between stable attractor by a modulatory trigger</a:t>
            </a:r>
          </a:p>
          <a:p>
            <a:endParaRPr lang="en-US" dirty="0" smtClean="0"/>
          </a:p>
          <a:p>
            <a:r>
              <a:rPr lang="en-US" dirty="0" smtClean="0"/>
              <a:t>Classic psychology design</a:t>
            </a:r>
          </a:p>
          <a:p>
            <a:pPr lvl="1"/>
            <a:r>
              <a:rPr lang="en-US" dirty="0" smtClean="0"/>
              <a:t>CS+/CS- (</a:t>
            </a:r>
            <a:r>
              <a:rPr lang="en-US" dirty="0" err="1" smtClean="0"/>
              <a:t>Bakin</a:t>
            </a:r>
            <a:r>
              <a:rPr lang="en-US" dirty="0" smtClean="0"/>
              <a:t> &amp; Weinberger 1996)</a:t>
            </a:r>
          </a:p>
          <a:p>
            <a:pPr lvl="1"/>
            <a:r>
              <a:rPr lang="en-US" dirty="0" smtClean="0"/>
              <a:t>Passive/active (Fritz et al. 2003)</a:t>
            </a:r>
          </a:p>
          <a:p>
            <a:pPr lvl="1"/>
            <a:r>
              <a:rPr lang="en-US" dirty="0" smtClean="0"/>
              <a:t>Spatial vs. spectral (Rodgers &amp; DeWeese  2014)</a:t>
            </a:r>
          </a:p>
          <a:p>
            <a:pPr lvl="1"/>
            <a:r>
              <a:rPr lang="en-US" dirty="0" smtClean="0"/>
              <a:t>Moving/quiescent (Schneider et al. 2014)</a:t>
            </a:r>
          </a:p>
          <a:p>
            <a:pPr lvl="1"/>
            <a:r>
              <a:rPr lang="en-US" dirty="0" smtClean="0"/>
              <a:t>Auditory/visual (Williamson et al. 2015)</a:t>
            </a:r>
          </a:p>
          <a:p>
            <a:pPr lvl="1"/>
            <a:r>
              <a:rPr lang="en-US" dirty="0" smtClean="0"/>
              <a:t>Attend feature A vs. B (Downer et al. 2017)</a:t>
            </a:r>
          </a:p>
        </p:txBody>
      </p:sp>
      <p:sp>
        <p:nvSpPr>
          <p:cNvPr id="11" name="Oval 10"/>
          <p:cNvSpPr/>
          <p:nvPr/>
        </p:nvSpPr>
        <p:spPr>
          <a:xfrm rot="17886090">
            <a:off x="1270055" y="4554478"/>
            <a:ext cx="876300" cy="533400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1251006" y="4363978"/>
            <a:ext cx="0" cy="137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251006" y="5735578"/>
            <a:ext cx="158464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9281833">
            <a:off x="1905520" y="5018815"/>
            <a:ext cx="876300" cy="5334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18" idx="1"/>
            <a:endCxn id="11" idx="5"/>
          </p:cNvCxnSpPr>
          <p:nvPr/>
        </p:nvCxnSpPr>
        <p:spPr>
          <a:xfrm flipV="1">
            <a:off x="1983915" y="4636712"/>
            <a:ext cx="36579" cy="694936"/>
          </a:xfrm>
          <a:prstGeom prst="straightConnector1">
            <a:avLst/>
          </a:prstGeom>
          <a:ln w="28575">
            <a:solidFill>
              <a:srgbClr val="0070C0"/>
            </a:solidFill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3"/>
            <a:endCxn id="18" idx="7"/>
          </p:cNvCxnSpPr>
          <p:nvPr/>
        </p:nvCxnSpPr>
        <p:spPr>
          <a:xfrm flipV="1">
            <a:off x="1728623" y="4944764"/>
            <a:ext cx="739308" cy="23854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475073" y="5291084"/>
            <a:ext cx="228352" cy="276073"/>
          </a:xfrm>
          <a:prstGeom prst="straightConnector1">
            <a:avLst/>
          </a:prstGeom>
          <a:ln w="28575">
            <a:solidFill>
              <a:srgbClr val="FF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1371600" y="4519231"/>
            <a:ext cx="231985" cy="362126"/>
          </a:xfrm>
          <a:prstGeom prst="straightConnector1">
            <a:avLst/>
          </a:prstGeom>
          <a:ln w="28575">
            <a:solidFill>
              <a:srgbClr val="0070C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448271" y="5802868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Neuron 1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1533111" y="462603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A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157357" y="509812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B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 rot="16200000">
            <a:off x="440579" y="4856791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Neuron 2</a:t>
            </a:r>
            <a:endParaRPr lang="en-US" dirty="0"/>
          </a:p>
        </p:txBody>
      </p:sp>
      <p:sp>
        <p:nvSpPr>
          <p:cNvPr id="20" name="Text Box 26"/>
          <p:cNvSpPr txBox="1">
            <a:spLocks noChangeArrowheads="1"/>
          </p:cNvSpPr>
          <p:nvPr/>
        </p:nvSpPr>
        <p:spPr bwMode="auto">
          <a:xfrm>
            <a:off x="1448271" y="3733800"/>
            <a:ext cx="2338223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r>
              <a:rPr lang="fr-FR" sz="1200" dirty="0" smtClean="0"/>
              <a:t>(Miller et al. 2003)</a:t>
            </a:r>
            <a:endParaRPr lang="fr-FR" sz="1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990"/>
          <a:stretch/>
        </p:blipFill>
        <p:spPr>
          <a:xfrm>
            <a:off x="152756" y="1523068"/>
            <a:ext cx="3735475" cy="227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47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behavioral state?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828800"/>
            <a:ext cx="4267200" cy="400484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Option </a:t>
            </a:r>
            <a:r>
              <a:rPr lang="en-US" b="1" dirty="0" smtClean="0"/>
              <a:t>2: </a:t>
            </a:r>
            <a:r>
              <a:rPr lang="en-US" u="sng" dirty="0" smtClean="0"/>
              <a:t>Continuous</a:t>
            </a:r>
            <a:r>
              <a:rPr lang="en-US" dirty="0" smtClean="0"/>
              <a:t> changes in </a:t>
            </a:r>
            <a:r>
              <a:rPr lang="en-US" dirty="0" err="1" smtClean="0"/>
              <a:t>neuromodulatory</a:t>
            </a:r>
            <a:r>
              <a:rPr lang="en-US" dirty="0" smtClean="0"/>
              <a:t> tone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State = Synaptic weights of auditory filters altered by transient neuromodulation</a:t>
            </a:r>
          </a:p>
          <a:p>
            <a:pPr lvl="1"/>
            <a:endParaRPr lang="en-US" dirty="0"/>
          </a:p>
          <a:p>
            <a:r>
              <a:rPr lang="en-US" dirty="0" smtClean="0"/>
              <a:t>Smooth changes in behavioral state</a:t>
            </a:r>
          </a:p>
          <a:p>
            <a:pPr lvl="1"/>
            <a:r>
              <a:rPr lang="en-US" dirty="0" smtClean="0"/>
              <a:t>Arousal (McGinley et al. 2015)</a:t>
            </a:r>
          </a:p>
          <a:p>
            <a:pPr lvl="1"/>
            <a:r>
              <a:rPr lang="en-US" dirty="0" smtClean="0"/>
              <a:t>Hippocampal state (</a:t>
            </a:r>
            <a:r>
              <a:rPr lang="en-US" dirty="0" err="1" smtClean="0"/>
              <a:t>Aranov</a:t>
            </a:r>
            <a:r>
              <a:rPr lang="en-US" dirty="0" smtClean="0"/>
              <a:t> et al. 2017)</a:t>
            </a:r>
          </a:p>
          <a:p>
            <a:pPr lvl="1"/>
            <a:endParaRPr lang="en-US" dirty="0"/>
          </a:p>
          <a:p>
            <a:r>
              <a:rPr lang="en-US" dirty="0"/>
              <a:t>Sensory context</a:t>
            </a:r>
          </a:p>
          <a:p>
            <a:pPr lvl="1"/>
            <a:r>
              <a:rPr lang="en-US" dirty="0"/>
              <a:t>SNR of noise (Rabinowitz et al. 2013)</a:t>
            </a:r>
          </a:p>
          <a:p>
            <a:pPr lvl="1"/>
            <a:r>
              <a:rPr lang="en-US" dirty="0"/>
              <a:t>Degree of </a:t>
            </a:r>
            <a:r>
              <a:rPr lang="en-US" dirty="0" smtClean="0"/>
              <a:t>adaptation (</a:t>
            </a:r>
            <a:r>
              <a:rPr lang="en-US" dirty="0" err="1" smtClean="0"/>
              <a:t>Ulanovsky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2003</a:t>
            </a:r>
            <a:r>
              <a:rPr lang="en-US" dirty="0"/>
              <a:t>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83" y="1541046"/>
            <a:ext cx="3629417" cy="4292600"/>
          </a:xfrm>
          <a:prstGeom prst="rect">
            <a:avLst/>
          </a:prstGeom>
        </p:spPr>
      </p:pic>
      <p:sp>
        <p:nvSpPr>
          <p:cNvPr id="11" name="Text Box 26"/>
          <p:cNvSpPr txBox="1">
            <a:spLocks noChangeArrowheads="1"/>
          </p:cNvSpPr>
          <p:nvPr/>
        </p:nvSpPr>
        <p:spPr bwMode="auto">
          <a:xfrm>
            <a:off x="2991748" y="5833646"/>
            <a:ext cx="135165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r>
              <a:rPr lang="fr-FR" sz="1200" dirty="0" smtClean="0"/>
              <a:t>(</a:t>
            </a:r>
            <a:r>
              <a:rPr lang="fr-FR" sz="1200" dirty="0" err="1" smtClean="0"/>
              <a:t>Hasselmo</a:t>
            </a:r>
            <a:r>
              <a:rPr lang="fr-FR" sz="1200" dirty="0" smtClean="0"/>
              <a:t> 1995)</a:t>
            </a:r>
            <a:endParaRPr lang="fr-FR" sz="1200" dirty="0"/>
          </a:p>
        </p:txBody>
      </p:sp>
      <p:sp>
        <p:nvSpPr>
          <p:cNvPr id="4" name="Oval 3"/>
          <p:cNvSpPr/>
          <p:nvPr/>
        </p:nvSpPr>
        <p:spPr>
          <a:xfrm>
            <a:off x="1143000" y="3733800"/>
            <a:ext cx="1641716" cy="1676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4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continuum of behavioral state(s)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1411069"/>
            <a:ext cx="16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Sensory inputs</a:t>
            </a:r>
          </a:p>
          <a:p>
            <a:pPr algn="ctr"/>
            <a:r>
              <a:rPr lang="en-US" dirty="0" smtClean="0"/>
              <a:t>(many* bits)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81800" y="1411069"/>
            <a:ext cx="1564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Motor outputs</a:t>
            </a:r>
          </a:p>
          <a:p>
            <a:pPr algn="ctr"/>
            <a:r>
              <a:rPr lang="en-US" dirty="0" smtClean="0"/>
              <a:t>(a few bits)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 bwMode="auto">
          <a:xfrm>
            <a:off x="2362200" y="1724055"/>
            <a:ext cx="838200" cy="0"/>
          </a:xfrm>
          <a:prstGeom prst="straightConnector1">
            <a:avLst/>
          </a:prstGeom>
          <a:solidFill>
            <a:srgbClr val="B3DCF5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/>
          <p:cNvCxnSpPr/>
          <p:nvPr/>
        </p:nvCxnSpPr>
        <p:spPr bwMode="auto">
          <a:xfrm>
            <a:off x="5867400" y="1724055"/>
            <a:ext cx="838200" cy="0"/>
          </a:xfrm>
          <a:prstGeom prst="straightConnector1">
            <a:avLst/>
          </a:prstGeom>
          <a:solidFill>
            <a:srgbClr val="B3DCF5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8"/>
          <p:cNvSpPr/>
          <p:nvPr/>
        </p:nvSpPr>
        <p:spPr bwMode="auto">
          <a:xfrm>
            <a:off x="3276600" y="1371600"/>
            <a:ext cx="2514600" cy="4419600"/>
          </a:xfrm>
          <a:prstGeom prst="rect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13753" y="1524000"/>
            <a:ext cx="840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/>
              <a:t>Brain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586365" y="2057400"/>
            <a:ext cx="1895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Evoked activity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458128" y="3648044"/>
            <a:ext cx="215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Neuromodulators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478966" y="4443366"/>
            <a:ext cx="2109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Synaptic weights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064060" y="5238690"/>
            <a:ext cx="93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Genes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660922" y="2852722"/>
            <a:ext cx="17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Network state</a:t>
            </a:r>
            <a:endParaRPr lang="en-US" dirty="0"/>
          </a:p>
        </p:txBody>
      </p:sp>
      <p:grpSp>
        <p:nvGrpSpPr>
          <p:cNvPr id="3" name="Group 30"/>
          <p:cNvGrpSpPr/>
          <p:nvPr/>
        </p:nvGrpSpPr>
        <p:grpSpPr>
          <a:xfrm>
            <a:off x="4419600" y="2464616"/>
            <a:ext cx="152400" cy="381000"/>
            <a:chOff x="4419600" y="3048000"/>
            <a:chExt cx="152400" cy="381000"/>
          </a:xfrm>
        </p:grpSpPr>
        <p:cxnSp>
          <p:nvCxnSpPr>
            <p:cNvPr id="20" name="Straight Arrow Connector 19"/>
            <p:cNvCxnSpPr/>
            <p:nvPr/>
          </p:nvCxnSpPr>
          <p:spPr bwMode="auto">
            <a:xfrm>
              <a:off x="4419600" y="30480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572000" y="30480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6" name="Group 29"/>
          <p:cNvGrpSpPr/>
          <p:nvPr/>
        </p:nvGrpSpPr>
        <p:grpSpPr>
          <a:xfrm>
            <a:off x="4419600" y="3259938"/>
            <a:ext cx="152400" cy="381000"/>
            <a:chOff x="4419600" y="3733800"/>
            <a:chExt cx="152400" cy="381000"/>
          </a:xfrm>
        </p:grpSpPr>
        <p:cxnSp>
          <p:nvCxnSpPr>
            <p:cNvPr id="22" name="Straight Arrow Connector 21"/>
            <p:cNvCxnSpPr/>
            <p:nvPr/>
          </p:nvCxnSpPr>
          <p:spPr bwMode="auto">
            <a:xfrm>
              <a:off x="4419600" y="37338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4572000" y="37338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6" name="Group 28"/>
          <p:cNvGrpSpPr/>
          <p:nvPr/>
        </p:nvGrpSpPr>
        <p:grpSpPr>
          <a:xfrm>
            <a:off x="4419600" y="4055260"/>
            <a:ext cx="152400" cy="381000"/>
            <a:chOff x="4419600" y="4419600"/>
            <a:chExt cx="152400" cy="381000"/>
          </a:xfrm>
        </p:grpSpPr>
        <p:cxnSp>
          <p:nvCxnSpPr>
            <p:cNvPr id="24" name="Straight Arrow Connector 23"/>
            <p:cNvCxnSpPr/>
            <p:nvPr/>
          </p:nvCxnSpPr>
          <p:spPr bwMode="auto">
            <a:xfrm>
              <a:off x="4419600" y="44196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Straight Arrow Connector 24"/>
            <p:cNvCxnSpPr/>
            <p:nvPr/>
          </p:nvCxnSpPr>
          <p:spPr bwMode="auto">
            <a:xfrm flipV="1">
              <a:off x="4572000" y="44196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7" name="Group 27"/>
          <p:cNvGrpSpPr/>
          <p:nvPr/>
        </p:nvGrpSpPr>
        <p:grpSpPr>
          <a:xfrm>
            <a:off x="4419600" y="4850582"/>
            <a:ext cx="152400" cy="381000"/>
            <a:chOff x="2743200" y="3429000"/>
            <a:chExt cx="152400" cy="381000"/>
          </a:xfrm>
        </p:grpSpPr>
        <p:cxnSp>
          <p:nvCxnSpPr>
            <p:cNvPr id="26" name="Straight Arrow Connector 25"/>
            <p:cNvCxnSpPr/>
            <p:nvPr/>
          </p:nvCxnSpPr>
          <p:spPr bwMode="auto">
            <a:xfrm>
              <a:off x="2743200" y="34290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Straight Arrow Connector 26"/>
            <p:cNvCxnSpPr/>
            <p:nvPr/>
          </p:nvCxnSpPr>
          <p:spPr bwMode="auto">
            <a:xfrm flipV="1">
              <a:off x="2895600" y="3429000"/>
              <a:ext cx="0" cy="381000"/>
            </a:xfrm>
            <a:prstGeom prst="straightConnector1">
              <a:avLst/>
            </a:prstGeom>
            <a:solidFill>
              <a:srgbClr val="B3DCF5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lg" len="lg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cxnSp>
        <p:nvCxnSpPr>
          <p:cNvPr id="34" name="Straight Arrow Connector 33"/>
          <p:cNvCxnSpPr/>
          <p:nvPr/>
        </p:nvCxnSpPr>
        <p:spPr bwMode="auto">
          <a:xfrm flipV="1">
            <a:off x="3124200" y="2590800"/>
            <a:ext cx="0" cy="2514600"/>
          </a:xfrm>
          <a:prstGeom prst="straightConnector1">
            <a:avLst/>
          </a:prstGeom>
          <a:solidFill>
            <a:srgbClr val="B3DCF5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133600" y="4705290"/>
            <a:ext cx="926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slower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209800" y="2590800"/>
            <a:ext cx="824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faster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 rot="16200000">
            <a:off x="2136078" y="3674503"/>
            <a:ext cx="1576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Temporal scale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5867400" y="1905000"/>
            <a:ext cx="57259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 smtClean="0">
                <a:latin typeface="Arial Narrow" pitchFamily="34" charset="0"/>
              </a:rPr>
              <a:t>}</a:t>
            </a:r>
            <a:endParaRPr lang="en-US" sz="20000" dirty="0">
              <a:latin typeface="Arial Narrow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05600" y="3581400"/>
            <a:ext cx="913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81000" y="6135469"/>
            <a:ext cx="845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In theory, the auditory nerve can encode 10</a:t>
            </a:r>
            <a:r>
              <a:rPr lang="en-US" baseline="30000" dirty="0" smtClean="0"/>
              <a:t>360</a:t>
            </a:r>
            <a:r>
              <a:rPr lang="en-US" dirty="0" smtClean="0"/>
              <a:t> different 1-second sounds. The universe is about 10</a:t>
            </a:r>
            <a:r>
              <a:rPr lang="en-US" baseline="30000" dirty="0" smtClean="0"/>
              <a:t>18</a:t>
            </a:r>
            <a:r>
              <a:rPr lang="en-US" dirty="0" smtClean="0"/>
              <a:t> seconds old.</a:t>
            </a:r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 bwMode="auto">
          <a:xfrm flipV="1">
            <a:off x="1981200" y="2590800"/>
            <a:ext cx="0" cy="2514600"/>
          </a:xfrm>
          <a:prstGeom prst="straightConnector1">
            <a:avLst/>
          </a:prstGeom>
          <a:solidFill>
            <a:srgbClr val="B3DCF5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/>
          <p:cNvSpPr txBox="1"/>
          <p:nvPr/>
        </p:nvSpPr>
        <p:spPr>
          <a:xfrm>
            <a:off x="1018653" y="4705290"/>
            <a:ext cx="870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smaller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115020" y="2590800"/>
            <a:ext cx="727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larger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 rot="16200000">
            <a:off x="1115356" y="3674503"/>
            <a:ext cx="1331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Spatial 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28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with discrete and continuous state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206" y="1419226"/>
            <a:ext cx="4829175" cy="685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906" y="2562226"/>
            <a:ext cx="4714875" cy="1371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903" y="4391026"/>
            <a:ext cx="4714878" cy="87153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6206" y="5686425"/>
            <a:ext cx="4829175" cy="94297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447800" y="990600"/>
            <a:ext cx="2930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Behavior-independent model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47800" y="2133600"/>
            <a:ext cx="1963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Full discrete model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447800" y="4021916"/>
            <a:ext cx="2228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Partial discrete model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447800" y="5326422"/>
            <a:ext cx="2529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Partial continuous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4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4078</TotalTime>
  <Words>1471</Words>
  <Application>Microsoft Macintosh PowerPoint</Application>
  <PresentationFormat>On-screen Show (4:3)</PresentationFormat>
  <Paragraphs>217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Al Bayan</vt:lpstr>
      <vt:lpstr>Arial Narrow</vt:lpstr>
      <vt:lpstr>Calibri</vt:lpstr>
      <vt:lpstr>Cambria Math</vt:lpstr>
      <vt:lpstr>Arial</vt:lpstr>
      <vt:lpstr>Office Theme</vt:lpstr>
      <vt:lpstr>NEMS planning Part 2</vt:lpstr>
      <vt:lpstr>Next month</vt:lpstr>
      <vt:lpstr>Encoding Models</vt:lpstr>
      <vt:lpstr>State-dependent encoding models</vt:lpstr>
      <vt:lpstr>Integrating behavioral state into encoding models</vt:lpstr>
      <vt:lpstr>What is a behavioral state?</vt:lpstr>
      <vt:lpstr>What is a behavioral state?</vt:lpstr>
      <vt:lpstr>A continuum of behavioral state(s)</vt:lpstr>
      <vt:lpstr>Models with discrete and continuous state</vt:lpstr>
      <vt:lpstr>Who cares about state-dependent models?</vt:lpstr>
      <vt:lpstr>NEMS – all the parts</vt:lpstr>
      <vt:lpstr>Core – the model engine</vt:lpstr>
      <vt:lpstr>To-dos from last time, mostly done!</vt:lpstr>
      <vt:lpstr>Stuff that needs to be done</vt:lpstr>
      <vt:lpstr>PowerPoint Presentation</vt:lpstr>
      <vt:lpstr>Core – the model engine</vt:lpstr>
      <vt:lpstr>Core – the fitter</vt:lpstr>
      <vt:lpstr>Linear STRF engine requires three modules</vt:lpstr>
      <vt:lpstr>model_name / keyword sequences</vt:lpstr>
      <vt:lpstr>Core – visualization</vt:lpstr>
      <vt:lpstr>Core - browser</vt:lpstr>
      <vt:lpstr>A bunch of FIR matrices for A1 TORC STRFs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svd</dc:creator>
  <cp:lastModifiedBy>Stephen David</cp:lastModifiedBy>
  <cp:revision>30</cp:revision>
  <dcterms:created xsi:type="dcterms:W3CDTF">2006-08-16T00:00:00Z</dcterms:created>
  <dcterms:modified xsi:type="dcterms:W3CDTF">2017-08-17T23:08:58Z</dcterms:modified>
</cp:coreProperties>
</file>

<file path=docProps/thumbnail.jpeg>
</file>